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Comfortaa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Medium" panose="00000600000000000000" pitchFamily="2" charset="0"/>
      <p:regular r:id="rId29"/>
      <p:italic r:id="rId30"/>
    </p:embeddedFont>
    <p:embeddedFont>
      <p:font typeface="Montserrat SemiBold" panose="00000700000000000000" pitchFamily="2" charset="0"/>
      <p:regular r:id="rId31"/>
      <p:bold r:id="rId32"/>
      <p:italic r:id="rId33"/>
      <p:boldItalic r:id="rId34"/>
    </p:embeddedFont>
    <p:embeddedFont>
      <p:font typeface="Roboto Mon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feb68a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11feb68a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9520d150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9520d150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9520d150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9520d150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63f6956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63f6956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63f69569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63f69569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9520d150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9520d150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a9e34218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a9e34218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5b3d0778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5b3d0778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a9e34218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a9e34218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a9e3421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a9e34218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a9e342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a9e3421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9520d1505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9520d1505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a3edce2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a3edce2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feb68a94e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feb68a94e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ff2a893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ff2a893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9520d15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9520d15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eb68a94e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eb68a94e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9520d150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9520d150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9520d150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9520d150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Species distribution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Occupancy models for ABAP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Spatio-temporal effects using splines (occuR package*)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Moving three-year window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Derived indicators: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Area of occupancy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Extent occurrence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525" y="445025"/>
            <a:ext cx="4698476" cy="46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4743450" y="10430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6600825" y="10430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4743450" y="28425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6600825" y="28425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4950600" y="9605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Estimate</a:t>
            </a:r>
            <a:endParaRPr sz="800"/>
          </a:p>
        </p:txBody>
      </p:sp>
      <p:sp>
        <p:nvSpPr>
          <p:cNvPr id="147" name="Google Shape;147;p22"/>
          <p:cNvSpPr txBox="1"/>
          <p:nvPr/>
        </p:nvSpPr>
        <p:spPr>
          <a:xfrm>
            <a:off x="6807975" y="9605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Lower bound</a:t>
            </a:r>
            <a:endParaRPr sz="800"/>
          </a:p>
        </p:txBody>
      </p:sp>
      <p:sp>
        <p:nvSpPr>
          <p:cNvPr id="148" name="Google Shape;148;p22"/>
          <p:cNvSpPr txBox="1"/>
          <p:nvPr/>
        </p:nvSpPr>
        <p:spPr>
          <a:xfrm>
            <a:off x="4950600" y="27600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Median</a:t>
            </a:r>
            <a:endParaRPr sz="800"/>
          </a:p>
        </p:txBody>
      </p:sp>
      <p:sp>
        <p:nvSpPr>
          <p:cNvPr id="149" name="Google Shape;149;p22"/>
          <p:cNvSpPr txBox="1"/>
          <p:nvPr/>
        </p:nvSpPr>
        <p:spPr>
          <a:xfrm>
            <a:off x="6807975" y="27600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Upper bound</a:t>
            </a:r>
            <a:endParaRPr sz="800"/>
          </a:p>
        </p:txBody>
      </p:sp>
      <p:sp>
        <p:nvSpPr>
          <p:cNvPr id="150" name="Google Shape;150;p22"/>
          <p:cNvSpPr txBox="1"/>
          <p:nvPr/>
        </p:nvSpPr>
        <p:spPr>
          <a:xfrm>
            <a:off x="389325" y="4769150"/>
            <a:ext cx="372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*https://github.com/r-glennie/occuR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Species abundance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State-space model for CWAC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Species- and site- specific models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Aggregate results to obtain abundance at larger scales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Species abundance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State-space model for CWAC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Species- and site- specific models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Aggregate results to obtain abundance at larger scales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4000"/>
            <a:ext cx="4018445" cy="19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11700" y="4761850"/>
            <a:ext cx="3744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Barshep </a:t>
            </a:r>
            <a:r>
              <a:rPr lang="en-GB" sz="1300" i="1"/>
              <a:t>et al</a:t>
            </a:r>
            <a:r>
              <a:rPr lang="en-GB" sz="1300"/>
              <a:t>. 2017, Global Eco. and Con. 12</a:t>
            </a:r>
            <a:endParaRPr sz="1300"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Species abundance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State-space model for CWAC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Species- and site- specific models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Aggregate results to obtain abundance at larger scales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4000"/>
            <a:ext cx="4018445" cy="19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311700" y="4761850"/>
            <a:ext cx="3744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Barshep </a:t>
            </a:r>
            <a:r>
              <a:rPr lang="en-GB" sz="1300" i="1"/>
              <a:t>et al</a:t>
            </a:r>
            <a:r>
              <a:rPr lang="en-GB" sz="1300"/>
              <a:t>. 2017, Global Eco. and Con. 12</a:t>
            </a:r>
            <a:endParaRPr sz="130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175" y="772775"/>
            <a:ext cx="4557624" cy="37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Community diversity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Waterbird Conservation Value (Harebottle </a:t>
            </a:r>
            <a:r>
              <a:rPr lang="en-GB" i="1">
                <a:latin typeface="Montserrat"/>
                <a:ea typeface="Montserrat"/>
                <a:cs typeface="Montserrat"/>
                <a:sym typeface="Montserrat"/>
              </a:rPr>
              <a:t>et al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. 2016, Ostrich 87)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Living Planet Index (see Loh </a:t>
            </a:r>
            <a:r>
              <a:rPr lang="en-GB" i="1">
                <a:latin typeface="Montserrat"/>
                <a:ea typeface="Montserrat"/>
                <a:cs typeface="Montserrat"/>
                <a:sym typeface="Montserrat"/>
              </a:rPr>
              <a:t>et al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. 2005, Phi. Trans. Roy. Soc. 360)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Hill’s numbers (Hill 1973, Ecology 54)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350" y="2715400"/>
            <a:ext cx="25812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Progress and challenges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Progress and challenges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“One model” to fit them all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200" y="1131850"/>
            <a:ext cx="36385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Progress and challenges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“One model” to fit them all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Running time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250" y="1455138"/>
            <a:ext cx="4197425" cy="23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Progress and challenges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“One model” to fit them all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Running time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Species with few detections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550" y="949475"/>
            <a:ext cx="3467000" cy="3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Progress and challenges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“One model” to fit them all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Running time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Species with few detections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Irregular monitoring across sites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500" y="1122162"/>
            <a:ext cx="4515323" cy="34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96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1700" y="1380250"/>
            <a:ext cx="8520600" cy="15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Delivering policy-relevant indicators: </a:t>
            </a:r>
            <a:endParaRPr sz="3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South Africa’s Biodiversity Data Pipeline for Wetlands and Waterbirds</a:t>
            </a:r>
            <a:endParaRPr sz="2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2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Francisco Cervantes, Stojanov, Y., Strobbe, F., Brooks, M., Altwegg, R.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International Statistical Ecology Conference 2022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Cape Town, South Africa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4000" cy="14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88648"/>
            <a:ext cx="2386751" cy="77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743" y="4369525"/>
            <a:ext cx="2212741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3300" y="4429825"/>
            <a:ext cx="1790700" cy="7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4796" y="4369525"/>
            <a:ext cx="2441879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Thank you!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349" y="685250"/>
            <a:ext cx="5228500" cy="416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311700" y="1125700"/>
            <a:ext cx="3768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Carol Poole (SANBI)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Nancy Job (SANBI)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Andrew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Skowno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(SANBI)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Sediqa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Khatieb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(SANBI)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Brenda Daly (SANBI)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Doug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Harebottle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(Sol Plaatje University)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Michael Brooks (FIAO UCT)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Res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Altwegg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(SEEC UCT)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Vernon Visser (SEEC UCT)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Francis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Strobbe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(Seascape Belgium)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Yvan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Stojanov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(RBINS)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AE286-5429-8B9E-2835-F1C84ADB1B92}"/>
              </a:ext>
            </a:extLst>
          </p:cNvPr>
          <p:cNvSpPr txBox="1"/>
          <p:nvPr/>
        </p:nvSpPr>
        <p:spPr>
          <a:xfrm>
            <a:off x="311700" y="4509328"/>
            <a:ext cx="302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Montserrat Medium" panose="020B0604020202020204" pitchFamily="2" charset="0"/>
              </a:rPr>
              <a:t>f.cervantesperalta@gmail.com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66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66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124" y="3519777"/>
            <a:ext cx="3448524" cy="152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66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124" y="3519777"/>
            <a:ext cx="3448524" cy="152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725" y="1925075"/>
            <a:ext cx="1481775" cy="9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3225" y="733300"/>
            <a:ext cx="945125" cy="11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422500" y="2403700"/>
            <a:ext cx="291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B5961"/>
                </a:solidFill>
                <a:latin typeface="Montserrat"/>
                <a:ea typeface="Montserrat"/>
                <a:cs typeface="Montserrat"/>
                <a:sym typeface="Montserrat"/>
              </a:rPr>
              <a:t>Coordinated Waterbird Counts</a:t>
            </a:r>
            <a:endParaRPr>
              <a:solidFill>
                <a:srgbClr val="0B59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422500" y="1226750"/>
            <a:ext cx="331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B5961"/>
                </a:solidFill>
                <a:latin typeface="Montserrat"/>
                <a:ea typeface="Montserrat"/>
                <a:cs typeface="Montserrat"/>
                <a:sym typeface="Montserrat"/>
              </a:rPr>
              <a:t>Southern African Bird Atlas Project</a:t>
            </a:r>
            <a:endParaRPr>
              <a:solidFill>
                <a:srgbClr val="0B59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Southern African Bird Atlas Project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159" r="169"/>
          <a:stretch/>
        </p:blipFill>
        <p:spPr>
          <a:xfrm>
            <a:off x="3963380" y="943825"/>
            <a:ext cx="4746245" cy="367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401" y="560525"/>
            <a:ext cx="1554025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1422500" y="1228800"/>
            <a:ext cx="34740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2007-ongoing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Detection/non-detection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~17.6 million records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14061 of 16708 pentads (5’ x 5’)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50" y="2571739"/>
            <a:ext cx="4480560" cy="207396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50" y="1228800"/>
            <a:ext cx="945125" cy="11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Coordinated Waterbird Counts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683825" y="925200"/>
            <a:ext cx="22452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1992-ongoing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Abundance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~347,000 records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739 sites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3525"/>
            <a:ext cx="1481775" cy="9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43675"/>
            <a:ext cx="5269554" cy="2660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182" y="749825"/>
            <a:ext cx="2441518" cy="18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650" y="2495543"/>
            <a:ext cx="3230648" cy="2495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9"/>
          <p:cNvCxnSpPr/>
          <p:nvPr/>
        </p:nvCxnSpPr>
        <p:spPr>
          <a:xfrm>
            <a:off x="7172450" y="2665325"/>
            <a:ext cx="104700" cy="30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1894600" y="4306450"/>
            <a:ext cx="174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F3F3F3"/>
                </a:solidFill>
              </a:rPr>
              <a:t>BIRDIE</a:t>
            </a:r>
            <a:endParaRPr sz="3000" b="1">
              <a:solidFill>
                <a:srgbClr val="F3F3F3"/>
              </a:solidFill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Who is BIRDIE intended for?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International agreements: Ramsar, AEWA, 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National programmes: Biodiversity Assessments, Red Listing,...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Site-specific programmes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Researchers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General public: birders, naturalists, 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76204"/>
            <a:ext cx="1828801" cy="5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On-screen Show (16:9)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Comfortaa</vt:lpstr>
      <vt:lpstr>Montserrat SemiBold</vt:lpstr>
      <vt:lpstr>Montserrat Medium</vt:lpstr>
      <vt:lpstr>Roboto Mono</vt:lpstr>
      <vt:lpstr>Montserrat</vt:lpstr>
      <vt:lpstr>Arial</vt:lpstr>
      <vt:lpstr>Simple Light</vt:lpstr>
      <vt:lpstr>PowerPoint Presentation</vt:lpstr>
      <vt:lpstr>Delivering policy-relevant indicators:  South Africa’s Biodiversity Data Pipeline for Wetlands and Waterbirds</vt:lpstr>
      <vt:lpstr>PowerPoint Presentation</vt:lpstr>
      <vt:lpstr>PowerPoint Presentation</vt:lpstr>
      <vt:lpstr>PowerPoint Presentation</vt:lpstr>
      <vt:lpstr>Southern African Bird Atlas Project</vt:lpstr>
      <vt:lpstr>Coordinated Waterbird Counts</vt:lpstr>
      <vt:lpstr>PowerPoint Presentation</vt:lpstr>
      <vt:lpstr>Who is BIRDIE intended for?</vt:lpstr>
      <vt:lpstr>Species distribution</vt:lpstr>
      <vt:lpstr>Species abundance</vt:lpstr>
      <vt:lpstr>Species abundance</vt:lpstr>
      <vt:lpstr>Species abundance</vt:lpstr>
      <vt:lpstr>Community diversity</vt:lpstr>
      <vt:lpstr>Progress and challenges</vt:lpstr>
      <vt:lpstr>Progress and challenges</vt:lpstr>
      <vt:lpstr>Progress and challenges</vt:lpstr>
      <vt:lpstr>Progress and challenges</vt:lpstr>
      <vt:lpstr>Progress and challenges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Pachi Cervantes</cp:lastModifiedBy>
  <cp:revision>2</cp:revision>
  <dcterms:modified xsi:type="dcterms:W3CDTF">2022-07-01T07:16:56Z</dcterms:modified>
</cp:coreProperties>
</file>